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FD8221-EB5F-4F8F-8F38-9CA8CBE75A87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DA77D-0B3B-4F97-AEFC-05A4CDA8C8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592306" y="4375309"/>
            <a:ext cx="2395197" cy="1600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Nepožívejte tablety zbytečně </a:t>
            </a:r>
            <a:r>
              <a:rPr lang="cs-CZ" sz="1400" dirty="0" smtClean="0">
                <a:latin typeface="Calibri" panose="020F0502020204030204" pitchFamily="34" charset="0"/>
              </a:rPr>
              <a:t>nebo ve větším množství než je stanoveno. Svému zdraví tím nijak neprospějete. Uchovejte tablety na tmavém místě, mimo dosah malých dětí.</a:t>
            </a:r>
            <a:endParaRPr lang="cs-CZ" sz="1400" dirty="0">
              <a:latin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447256" y="6309320"/>
            <a:ext cx="66967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S případnými dotazy se neváhejte obrátit na příslušný obecní úřad.</a:t>
            </a:r>
            <a:endParaRPr lang="cs-CZ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4212236"/>
              </p:ext>
            </p:extLst>
          </p:nvPr>
        </p:nvGraphicFramePr>
        <p:xfrm>
          <a:off x="1979712" y="4382938"/>
          <a:ext cx="4407676" cy="7315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{22838BEF-8BB2-4498-84A7-C5851F593DF1}</a:tableStyleId>
              </a:tblPr>
              <a:tblGrid>
                <a:gridCol w="1243191"/>
                <a:gridCol w="1130173"/>
                <a:gridCol w="1017156"/>
                <a:gridCol w="101715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Novorozenci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do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1 měsíce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Kojenci a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děti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 do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3 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Děti od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do 12 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Osoby </a:t>
                      </a: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starší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</a:rPr>
                        <a:t>let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1/4 tablety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16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½ </a:t>
                      </a:r>
                      <a:r>
                        <a:rPr lang="cs-CZ" sz="1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tablety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= 32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 tableta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 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65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 tablety </a:t>
                      </a:r>
                      <a:endParaRPr lang="cs-CZ" sz="1200" b="1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Calibri" panose="020F0502020204030204" pitchFamily="34" charset="0"/>
                        </a:rPr>
                        <a:t>=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130 mg KI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181306" y="3140968"/>
            <a:ext cx="886796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Informace občanům o požití tablet jodidu draselného v případě radiační havárie se předávají prostřednictvím hromadných sdělovacích prostředků a místních informačních systémů obcí v ZHP.</a:t>
            </a:r>
            <a:r>
              <a:rPr lang="cs-CZ" sz="2000" cap="none" spc="0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Calibri" panose="020F0502020204030204" pitchFamily="34" charset="0"/>
              </a:rPr>
              <a:t> </a:t>
            </a:r>
            <a:endParaRPr lang="cs-CZ" sz="2000" cap="none" spc="0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 rot="5400000">
            <a:off x="-720296" y="5056493"/>
            <a:ext cx="1708160" cy="21766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r>
              <a:rPr lang="cs-CZ" sz="11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D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á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v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k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o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v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á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n</a:t>
            </a:r>
          </a:p>
          <a:p>
            <a:r>
              <a:rPr lang="cs-CZ" sz="1100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latin typeface="Calibri" panose="020F0502020204030204" pitchFamily="34" charset="0"/>
              </a:rPr>
              <a:t>í</a:t>
            </a:r>
            <a:endParaRPr lang="cs-CZ" sz="1100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614" y="4375309"/>
            <a:ext cx="1575292" cy="160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234949" y="311074"/>
            <a:ext cx="3719429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600" dirty="0" smtClean="0">
                <a:latin typeface="Calibri" panose="020F0502020204030204" pitchFamily="34" charset="0"/>
              </a:rPr>
              <a:t>Jednou z látek unikajících </a:t>
            </a:r>
            <a:r>
              <a:rPr lang="cs-CZ" sz="1600" b="1" dirty="0" smtClean="0">
                <a:latin typeface="Calibri" panose="020F0502020204030204" pitchFamily="34" charset="0"/>
              </a:rPr>
              <a:t>při radiační havárii</a:t>
            </a:r>
            <a:r>
              <a:rPr lang="cs-CZ" sz="1600" dirty="0" smtClean="0">
                <a:latin typeface="Calibri" panose="020F0502020204030204" pitchFamily="34" charset="0"/>
              </a:rPr>
              <a:t> je </a:t>
            </a:r>
            <a:r>
              <a:rPr lang="cs-CZ" sz="1600" b="1" dirty="0" smtClean="0">
                <a:latin typeface="Calibri" panose="020F0502020204030204" pitchFamily="34" charset="0"/>
              </a:rPr>
              <a:t>radioaktivní jód</a:t>
            </a:r>
            <a:r>
              <a:rPr lang="cs-CZ" sz="1600" dirty="0" smtClean="0">
                <a:latin typeface="Calibri" panose="020F0502020204030204" pitchFamily="34" charset="0"/>
              </a:rPr>
              <a:t>, který má tendenci shromažďovat se ve štítné žláze člověka. Aby se předešlo tomuto hromadění a následnému poškození zdraví, </a:t>
            </a:r>
            <a:r>
              <a:rPr lang="cs-CZ" sz="1600" b="1" dirty="0" smtClean="0">
                <a:latin typeface="Calibri" panose="020F0502020204030204" pitchFamily="34" charset="0"/>
              </a:rPr>
              <a:t>užívají se tablety jodidu draselného, který nasytí štítnou žlázu</a:t>
            </a:r>
            <a:r>
              <a:rPr lang="cs-CZ" sz="1600" dirty="0" smtClean="0">
                <a:latin typeface="Calibri" panose="020F0502020204030204" pitchFamily="34" charset="0"/>
              </a:rPr>
              <a:t> a </a:t>
            </a:r>
            <a:r>
              <a:rPr lang="cs-CZ" sz="1600" b="1" dirty="0" smtClean="0">
                <a:latin typeface="Calibri" panose="020F0502020204030204" pitchFamily="34" charset="0"/>
              </a:rPr>
              <a:t>nevpustí</a:t>
            </a:r>
            <a:r>
              <a:rPr lang="cs-CZ" sz="1600" dirty="0" smtClean="0">
                <a:latin typeface="Calibri" panose="020F0502020204030204" pitchFamily="34" charset="0"/>
              </a:rPr>
              <a:t> další množství </a:t>
            </a:r>
            <a:r>
              <a:rPr lang="cs-CZ" sz="1600" b="1" dirty="0" smtClean="0">
                <a:latin typeface="Calibri" panose="020F0502020204030204" pitchFamily="34" charset="0"/>
              </a:rPr>
              <a:t>jódu radioaktivního.</a:t>
            </a:r>
            <a:endParaRPr lang="cs-CZ" sz="1600" b="1" dirty="0">
              <a:latin typeface="Calibri" panose="020F050202020403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979712" y="5442322"/>
            <a:ext cx="442155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effectLst>
            <a:glow rad="63500">
              <a:schemeClr val="accent5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  <a:softEdge rad="127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b="1" dirty="0" smtClean="0">
                <a:latin typeface="Calibri" panose="020F0502020204030204" pitchFamily="34" charset="0"/>
              </a:rPr>
              <a:t>Další informace k užívání najdete v příbalovém letáku u tablet.</a:t>
            </a:r>
            <a:endParaRPr lang="cs-CZ" sz="1400" b="1" dirty="0">
              <a:latin typeface="Calibri" panose="020F050202020403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4084" y="84670"/>
            <a:ext cx="4353419" cy="2912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xmlns="" val="24418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178</Words>
  <Application>Microsoft Office PowerPoint</Application>
  <PresentationFormat>Předvádění na obrazovce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Aerodynamika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Koubová Martina</dc:creator>
  <cp:lastModifiedBy>Uzivatel</cp:lastModifiedBy>
  <cp:revision>35</cp:revision>
  <cp:lastPrinted>2017-09-08T11:16:40Z</cp:lastPrinted>
  <dcterms:created xsi:type="dcterms:W3CDTF">2017-09-08T06:48:51Z</dcterms:created>
  <dcterms:modified xsi:type="dcterms:W3CDTF">2017-11-28T21:26:15Z</dcterms:modified>
</cp:coreProperties>
</file>